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0"/>
  </p:notesMasterIdLst>
  <p:sldIdLst>
    <p:sldId id="256" r:id="rId2"/>
    <p:sldId id="307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35A"/>
    <a:srgbClr val="D78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4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66865-467F-45DD-98D7-F7D244214780}" type="datetimeFigureOut">
              <a:rPr lang="es-CL" smtClean="0"/>
              <a:t>19-04-2022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21CFF-FA83-42E0-B828-7F1F61DD3B7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828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4.3 – Protocolos de la capa de enlace de datos</a:t>
            </a:r>
          </a:p>
          <a:p>
            <a:r>
              <a:rPr lang="es-ES"/>
              <a:t>4.3.1 – Propósito de la capa de enlace de datos</a:t>
            </a:r>
            <a:endParaRPr lang="es-ES" dirty="0"/>
          </a:p>
          <a:p>
            <a:r>
              <a:rPr lang="es-ES"/>
              <a:t>4.3.1.1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Capa de enlace de datos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395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4.4 – Control de acceso a los medios</a:t>
            </a:r>
            <a:endParaRPr lang="es-ES" dirty="0"/>
          </a:p>
          <a:p>
            <a:r>
              <a:rPr lang="es-ES"/>
              <a:t>4.4.3 – Topologías de redes LAN</a:t>
            </a:r>
          </a:p>
          <a:p>
            <a:r>
              <a:rPr lang="es-ES"/>
              <a:t>4.4.3.4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Acceso basado en la contención: CSMA/CD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2891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4.4 – Control de acceso a los medios</a:t>
            </a:r>
            <a:endParaRPr lang="es-ES" dirty="0"/>
          </a:p>
          <a:p>
            <a:r>
              <a:rPr lang="es-ES"/>
              <a:t>4.4.3 – Topologías de redes LAN</a:t>
            </a:r>
          </a:p>
          <a:p>
            <a:r>
              <a:rPr lang="es-ES"/>
              <a:t>4.4.3.5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Acceso basado en la contención: CSMA/CA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850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4.4 – Control de acceso a los medios</a:t>
            </a:r>
            <a:endParaRPr lang="es-ES" dirty="0"/>
          </a:p>
          <a:p>
            <a:r>
              <a:rPr lang="es-ES"/>
              <a:t>4.4.4 – Trama del enlace de datos</a:t>
            </a:r>
            <a:endParaRPr lang="es-ES" dirty="0"/>
          </a:p>
          <a:p>
            <a:r>
              <a:rPr lang="es-ES"/>
              <a:t>4.4.4.1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La trama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5540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4.4 – Control de acceso a los medios</a:t>
            </a:r>
            <a:endParaRPr lang="es-ES" dirty="0"/>
          </a:p>
          <a:p>
            <a:r>
              <a:rPr lang="es-ES"/>
              <a:t>4.4.4 – Trama del enlace de datos</a:t>
            </a:r>
            <a:endParaRPr lang="es-ES" dirty="0"/>
          </a:p>
          <a:p>
            <a:r>
              <a:rPr lang="es-ES"/>
              <a:t>4.4.4.2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Campos de trama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1751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4.4 – Control de acceso a los medios</a:t>
            </a:r>
            <a:endParaRPr lang="es-ES" dirty="0"/>
          </a:p>
          <a:p>
            <a:r>
              <a:rPr lang="es-ES"/>
              <a:t>4.4.4 – Trama del enlace de datos</a:t>
            </a:r>
            <a:endParaRPr lang="es-ES" dirty="0"/>
          </a:p>
          <a:p>
            <a:r>
              <a:rPr lang="es-ES"/>
              <a:t>4.4.4.4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Direcciones de capa 2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467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4.4 – Control de acceso a los medios</a:t>
            </a:r>
            <a:endParaRPr lang="es-ES" dirty="0"/>
          </a:p>
          <a:p>
            <a:r>
              <a:rPr lang="es-ES"/>
              <a:t>4.4.4 – Trama del enlace de datos</a:t>
            </a:r>
            <a:endParaRPr lang="es-ES" dirty="0"/>
          </a:p>
          <a:p>
            <a:r>
              <a:rPr lang="es-ES"/>
              <a:t>4.4.4.5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Tramas de LAN y de WAN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8463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4.2 – Medios de red</a:t>
            </a:r>
          </a:p>
          <a:p>
            <a:r>
              <a:rPr lang="es-ES"/>
              <a:t>4.2.4 – Medios inalámbricos</a:t>
            </a:r>
          </a:p>
          <a:p>
            <a:r>
              <a:rPr lang="es-ES"/>
              <a:t>4.2.4.2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Tipos de medios inalámbricos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8788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4.3 – Protocolos de la capa de enlace de datos</a:t>
            </a:r>
          </a:p>
          <a:p>
            <a:r>
              <a:rPr lang="es-ES"/>
              <a:t>4.3.1 – Propósito de la capa de enlace de datos</a:t>
            </a:r>
            <a:endParaRPr lang="es-ES" dirty="0"/>
          </a:p>
          <a:p>
            <a:r>
              <a:rPr lang="es-ES"/>
              <a:t>4.3.1.2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Subcapas de enlace de datos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9130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4.3 – Protocolos de la capa de enlace de datos</a:t>
            </a:r>
          </a:p>
          <a:p>
            <a:r>
              <a:rPr lang="es-ES"/>
              <a:t>4.3.1 – Propósito de la capa de enlace de datos</a:t>
            </a:r>
            <a:endParaRPr lang="es-ES" dirty="0"/>
          </a:p>
          <a:p>
            <a:r>
              <a:rPr lang="es-ES"/>
              <a:t>4.3.1.3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Control de acceso a los medios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730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4.3 – Protocolos de la capa de enlace de datos</a:t>
            </a:r>
          </a:p>
          <a:p>
            <a:r>
              <a:rPr lang="es-ES"/>
              <a:t>4.3.1 – Propósito de la capa de enlace de datos</a:t>
            </a:r>
            <a:endParaRPr lang="es-ES" dirty="0"/>
          </a:p>
          <a:p>
            <a:r>
              <a:rPr lang="es-ES"/>
              <a:t>4.3.1.4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Provisión de acceso a los medios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55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4.4 – Control de acceso a los medios</a:t>
            </a:r>
            <a:endParaRPr lang="es-ES" dirty="0"/>
          </a:p>
          <a:p>
            <a:r>
              <a:rPr lang="es-ES"/>
              <a:t>4.4.1 – Topologías</a:t>
            </a:r>
          </a:p>
          <a:p>
            <a:r>
              <a:rPr lang="es-ES"/>
              <a:t>4.4.1.1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Control de acceso a los medios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7733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4.4 – Control de acceso a los medios</a:t>
            </a:r>
            <a:endParaRPr lang="es-ES" dirty="0"/>
          </a:p>
          <a:p>
            <a:r>
              <a:rPr lang="es-ES"/>
              <a:t>4.4.3 – Topologías de redes LAN</a:t>
            </a:r>
          </a:p>
          <a:p>
            <a:r>
              <a:rPr lang="es-ES"/>
              <a:t>4.4.3.2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Dúplex medio y dúplex completo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3316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4.4 – Control de acceso a los medios</a:t>
            </a:r>
            <a:endParaRPr lang="es-ES" dirty="0"/>
          </a:p>
          <a:p>
            <a:r>
              <a:rPr lang="es-ES"/>
              <a:t>4.4.3 – Topologías de redes LAN</a:t>
            </a:r>
          </a:p>
          <a:p>
            <a:r>
              <a:rPr lang="es-ES"/>
              <a:t>4.4.3.2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Dúplex medio y dúplex completo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623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4.4 – Control de acceso a los medios</a:t>
            </a:r>
            <a:endParaRPr lang="es-ES" dirty="0"/>
          </a:p>
          <a:p>
            <a:r>
              <a:rPr lang="es-ES"/>
              <a:t>4.4.3 – Topologías de redes LAN</a:t>
            </a:r>
          </a:p>
          <a:p>
            <a:r>
              <a:rPr lang="es-ES"/>
              <a:t>4.4.3.3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Métodos de control de acceso al medio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431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4.4 – Control de acceso a los medios</a:t>
            </a:r>
            <a:endParaRPr lang="es-ES" dirty="0"/>
          </a:p>
          <a:p>
            <a:r>
              <a:rPr lang="es-ES"/>
              <a:t>4.4.3 – Topologías de redes LAN</a:t>
            </a:r>
          </a:p>
          <a:p>
            <a:r>
              <a:rPr lang="es-ES"/>
              <a:t>4.4.3.3 –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</a:rPr>
              <a:t>Métodos de control de acceso al medio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844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4201"/>
            <a:ext cx="7772400" cy="220241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31424"/>
            <a:ext cx="6858000" cy="1126375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7C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19-04-2022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DFCBDEC-8292-4E42-AB79-69C28B9F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0752" y="866720"/>
            <a:ext cx="4042494" cy="8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1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933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02131"/>
            <a:ext cx="7886700" cy="367483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19-04-2022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C487632-763B-4163-95B0-95BCF5D70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31" y="368370"/>
            <a:ext cx="2922594" cy="6473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368BA88-B257-4EBA-9946-19F7AB130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1345" y="235425"/>
            <a:ext cx="891224" cy="8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7C1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19-04-2022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9E481AC-1899-4CD6-AA15-270F56740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79" y="768349"/>
            <a:ext cx="3726140" cy="8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19-04-2022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89E3552-2402-4E7F-B1D0-F9C07C45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933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13" name="Marcador de contenido 6">
            <a:extLst>
              <a:ext uri="{FF2B5EF4-FFF2-40B4-BE49-F238E27FC236}">
                <a16:creationId xmlns:a16="http://schemas.microsoft.com/office/drawing/2014/main" id="{43E78997-2C11-439C-8BF0-C57356D3F6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31" y="368370"/>
            <a:ext cx="2922594" cy="6473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5B97700-E63E-489B-BA5C-C6E15151C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1345" y="235425"/>
            <a:ext cx="891224" cy="8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3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69E-D8AC-4E82-98A1-33420614B5F3}" type="datetimeFigureOut">
              <a:rPr lang="es-CL" smtClean="0"/>
              <a:t>19-04-2022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E54F8-14FE-4AF6-AE3F-35750E472D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90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47207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8EAF69E-D8AC-4E82-98A1-33420614B5F3}" type="datetimeFigureOut">
              <a:rPr lang="es-CL" smtClean="0"/>
              <a:pPr/>
              <a:t>19-04-2022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9E54F8-14FE-4AF6-AE3F-35750E472D33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76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dirty="0"/>
              <a:t>Comunicación de Datos y Redes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4168595"/>
            <a:ext cx="7135586" cy="1655762"/>
          </a:xfrm>
        </p:spPr>
        <p:txBody>
          <a:bodyPr/>
          <a:lstStyle/>
          <a:p>
            <a:r>
              <a:rPr lang="es-CL" dirty="0"/>
              <a:t>Docente: Hector Salazar Robinson</a:t>
            </a:r>
          </a:p>
          <a:p>
            <a:r>
              <a:rPr lang="es-CL" dirty="0"/>
              <a:t>Facultad de Ciencias Empresariales</a:t>
            </a:r>
          </a:p>
          <a:p>
            <a:r>
              <a:rPr lang="es-CL" dirty="0"/>
              <a:t>hsalazar@ubiobio.cl</a:t>
            </a:r>
          </a:p>
        </p:txBody>
      </p:sp>
    </p:spTree>
    <p:extLst>
      <p:ext uri="{BB962C8B-B14F-4D97-AF65-F5344CB8AC3E}">
        <p14:creationId xmlns:p14="http://schemas.microsoft.com/office/powerpoint/2010/main" val="75388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Topologías de redes LAN</a:t>
            </a:r>
            <a:br>
              <a:rPr dirty="0"/>
            </a:br>
            <a:r>
              <a:rPr lang="es-ES" dirty="0"/>
              <a:t>Métodos de control de acceso a medios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1501" y="2195929"/>
            <a:ext cx="3022600" cy="2485296"/>
          </a:xfrm>
        </p:spPr>
        <p:txBody>
          <a:bodyPr>
            <a:spAutoFit/>
          </a:bodyPr>
          <a:lstStyle/>
          <a:p>
            <a:pPr eaLnBrk="1" hangingPunct="1"/>
            <a:r>
              <a:rPr lang="es-ES" altLang="en-US" sz="1800" dirty="0">
                <a:solidFill>
                  <a:schemeClr val="bg1"/>
                </a:solidFill>
              </a:rPr>
              <a:t>Acceso basado en la contención</a:t>
            </a:r>
          </a:p>
          <a:p>
            <a:pPr lvl="1"/>
            <a:r>
              <a:rPr lang="es-ES" sz="1700" dirty="0">
                <a:solidFill>
                  <a:schemeClr val="bg1"/>
                </a:solidFill>
              </a:rPr>
              <a:t>Los nodos funcionan en modo semidúplex.</a:t>
            </a:r>
          </a:p>
          <a:p>
            <a:pPr lvl="1"/>
            <a:r>
              <a:rPr lang="es-ES" sz="1700" dirty="0">
                <a:solidFill>
                  <a:schemeClr val="bg1"/>
                </a:solidFill>
              </a:rPr>
              <a:t>Compiten por el uso del medio.</a:t>
            </a:r>
          </a:p>
          <a:p>
            <a:pPr lvl="1"/>
            <a:r>
              <a:rPr lang="es-ES" sz="1700" dirty="0">
                <a:solidFill>
                  <a:schemeClr val="bg1"/>
                </a:solidFill>
              </a:rPr>
              <a:t>Solo puede enviar un dispositivo a la vez.</a:t>
            </a:r>
            <a:endParaRPr lang="es-ES" altLang="en-US" sz="155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" y="2104881"/>
            <a:ext cx="5633127" cy="3041888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1997476" y="3444536"/>
            <a:ext cx="1660124" cy="3639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CuadroTexto 3"/>
          <p:cNvSpPr txBox="1"/>
          <p:nvPr/>
        </p:nvSpPr>
        <p:spPr>
          <a:xfrm>
            <a:off x="2414604" y="2672179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>
                <a:solidFill>
                  <a:srgbClr val="FF0000"/>
                </a:solidFill>
                <a:latin typeface="Aachen-Bold" pitchFamily="2" charset="0"/>
              </a:rPr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11054253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 bldLvl="2"/>
      <p:bldP spid="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Topologías de redes LAN</a:t>
            </a:r>
            <a:br>
              <a:rPr dirty="0"/>
            </a:br>
            <a:r>
              <a:rPr lang="es-ES" dirty="0"/>
              <a:t>Métodos de control de acceso a medios (continuación)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6600" y="2266950"/>
            <a:ext cx="3022600" cy="2223686"/>
          </a:xfrm>
        </p:spPr>
        <p:txBody>
          <a:bodyPr>
            <a:spAutoFit/>
          </a:bodyPr>
          <a:lstStyle/>
          <a:p>
            <a:pPr eaLnBrk="1" hangingPunct="1"/>
            <a:r>
              <a:rPr lang="es-ES" altLang="en-US" sz="1800" dirty="0">
                <a:solidFill>
                  <a:schemeClr val="bg1"/>
                </a:solidFill>
              </a:rPr>
              <a:t>Acceso controlado</a:t>
            </a:r>
          </a:p>
          <a:p>
            <a:pPr lvl="1"/>
            <a:r>
              <a:rPr lang="es-ES" sz="1800" dirty="0">
                <a:solidFill>
                  <a:schemeClr val="bg1"/>
                </a:solidFill>
              </a:rPr>
              <a:t>Cada nodo tiene su propio tiempo para utilizar el medio.</a:t>
            </a:r>
          </a:p>
          <a:p>
            <a:pPr lvl="1"/>
            <a:r>
              <a:rPr lang="es-ES" sz="1800" dirty="0">
                <a:solidFill>
                  <a:schemeClr val="bg1"/>
                </a:solidFill>
              </a:rPr>
              <a:t>Las LAN de Token Ring antiguo son un ejemplo.</a:t>
            </a:r>
            <a:endParaRPr lang="es-ES" altLang="en-US" sz="1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06" y="1813471"/>
            <a:ext cx="5455594" cy="374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92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82" y="3869876"/>
            <a:ext cx="3214868" cy="2009293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Topologías de redes LAN</a:t>
            </a:r>
            <a:br>
              <a:rPr dirty="0"/>
            </a:br>
            <a:r>
              <a:rPr lang="es-ES" dirty="0"/>
              <a:t>Acceso basado en la contención: CSMA/CD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74178" y="1199914"/>
            <a:ext cx="4791075" cy="2300630"/>
          </a:xfrm>
        </p:spPr>
        <p:txBody>
          <a:bodyPr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En las redes LAN Ethernet de modo </a:t>
            </a:r>
            <a:r>
              <a:rPr lang="es-ES" sz="1400" dirty="0" err="1">
                <a:solidFill>
                  <a:schemeClr val="bg1"/>
                </a:solidFill>
              </a:rPr>
              <a:t>semidúplex</a:t>
            </a:r>
            <a:r>
              <a:rPr lang="es-ES" sz="1400" dirty="0">
                <a:solidFill>
                  <a:schemeClr val="bg1"/>
                </a:solidFill>
              </a:rPr>
              <a:t>, se utiliza el proceso de acceso múltiple con detección de portadora/detección de colisión (CSMA/CD).</a:t>
            </a:r>
          </a:p>
          <a:p>
            <a:pPr lvl="1"/>
            <a:r>
              <a:rPr lang="es-ES" sz="1200" dirty="0">
                <a:solidFill>
                  <a:schemeClr val="bg1"/>
                </a:solidFill>
              </a:rPr>
              <a:t>Si dos dispositivos transmiten al mismo tiempo, se produce una colisión.</a:t>
            </a:r>
          </a:p>
          <a:p>
            <a:pPr lvl="1"/>
            <a:r>
              <a:rPr lang="es-ES" sz="1200" dirty="0">
                <a:solidFill>
                  <a:schemeClr val="bg1"/>
                </a:solidFill>
              </a:rPr>
              <a:t>Ambos dispositivos detectarán la colisión en la red (CD). Por ejemplo, mediante el reconocimiento de la amplitud de señal si esta es más alta de lo normal en los medios. .</a:t>
            </a:r>
          </a:p>
          <a:p>
            <a:pPr lvl="1"/>
            <a:r>
              <a:rPr lang="es-ES" sz="1200" dirty="0">
                <a:solidFill>
                  <a:schemeClr val="bg1"/>
                </a:solidFill>
              </a:rPr>
              <a:t>Los datos enviados por ambos dispositivos se dañarán y deberán enviarse nuevamente. </a:t>
            </a:r>
            <a:endParaRPr lang="es-ES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" y="1840300"/>
            <a:ext cx="3669083" cy="2029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" y="3973787"/>
            <a:ext cx="3664361" cy="2026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5550" y="2909138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1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498475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91400" y="493871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5724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88800"/>
            <a:ext cx="5600699" cy="3362858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Topologías de redes LAN</a:t>
            </a:r>
            <a:br>
              <a:rPr dirty="0"/>
            </a:br>
            <a:r>
              <a:rPr lang="es-ES" dirty="0"/>
              <a:t>Acceso basado en la contención: CSMA/CA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77403" y="1592710"/>
            <a:ext cx="3298272" cy="4355038"/>
          </a:xfrm>
        </p:spPr>
        <p:txBody>
          <a:bodyPr>
            <a:spAutoFit/>
          </a:bodyPr>
          <a:lstStyle/>
          <a:p>
            <a:pPr eaLnBrk="1" hangingPunct="1"/>
            <a:r>
              <a:rPr lang="es-ES" altLang="en-US" sz="1400" b="1" dirty="0">
                <a:solidFill>
                  <a:schemeClr val="bg1"/>
                </a:solidFill>
              </a:rPr>
              <a:t>CSMA/CA</a:t>
            </a:r>
          </a:p>
          <a:p>
            <a:pPr lvl="1"/>
            <a:r>
              <a:rPr lang="es-ES" sz="1400" dirty="0">
                <a:solidFill>
                  <a:schemeClr val="bg1"/>
                </a:solidFill>
              </a:rPr>
              <a:t>Utiliza un método para detectar si el medio está libre.</a:t>
            </a:r>
          </a:p>
          <a:p>
            <a:pPr lvl="1"/>
            <a:r>
              <a:rPr lang="es-ES" sz="1400" dirty="0">
                <a:solidFill>
                  <a:schemeClr val="bg1"/>
                </a:solidFill>
              </a:rPr>
              <a:t>No detecta colisiones pero intenta evitarlas ya que aguarda antes de transmitir.</a:t>
            </a:r>
          </a:p>
          <a:p>
            <a:pPr lvl="1"/>
            <a:r>
              <a:rPr lang="es-ES" sz="1400" dirty="0">
                <a:solidFill>
                  <a:schemeClr val="bg1"/>
                </a:solidFill>
              </a:rPr>
              <a:t>Cada dispositivo que transmite incluye la duración que necesita para la transmisión. Todos los demás dispositivos inalámbricos reciben esta información y saben por cuanto tiempo el medio no estará disponible. </a:t>
            </a:r>
          </a:p>
          <a:p>
            <a:r>
              <a:rPr lang="es-ES" altLang="en-US" sz="1400" b="1" dirty="0">
                <a:solidFill>
                  <a:schemeClr val="bg1"/>
                </a:solidFill>
              </a:rPr>
              <a:t>Nota</a:t>
            </a:r>
            <a:r>
              <a:rPr lang="es-ES" sz="1400" dirty="0">
                <a:solidFill>
                  <a:schemeClr val="bg1"/>
                </a:solidFill>
              </a:rPr>
              <a:t>: Las redes LAN Ethernet con </a:t>
            </a:r>
            <a:r>
              <a:rPr lang="es-ES" sz="1400" dirty="0" err="1">
                <a:solidFill>
                  <a:schemeClr val="bg1"/>
                </a:solidFill>
              </a:rPr>
              <a:t>switches</a:t>
            </a:r>
            <a:r>
              <a:rPr lang="es-ES" sz="1400" dirty="0">
                <a:solidFill>
                  <a:schemeClr val="bg1"/>
                </a:solidFill>
              </a:rPr>
              <a:t> no utilizan sistemas por contención porque el </a:t>
            </a:r>
            <a:r>
              <a:rPr lang="es-ES" sz="1400" dirty="0" err="1">
                <a:solidFill>
                  <a:schemeClr val="bg1"/>
                </a:solidFill>
              </a:rPr>
              <a:t>switch</a:t>
            </a:r>
            <a:r>
              <a:rPr lang="es-ES" sz="1400" dirty="0">
                <a:solidFill>
                  <a:schemeClr val="bg1"/>
                </a:solidFill>
              </a:rPr>
              <a:t> y la NIC de host operan en el modo de dúplex completo.</a:t>
            </a:r>
            <a:endParaRPr lang="es-E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468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Trama del enlace de datos</a:t>
            </a:r>
            <a:br>
              <a:rPr sz="1600" dirty="0"/>
            </a:br>
            <a:r>
              <a:rPr lang="es-ES" dirty="0"/>
              <a:t>La trama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84102" y="2364124"/>
            <a:ext cx="2991598" cy="2631490"/>
          </a:xfrm>
        </p:spPr>
        <p:txBody>
          <a:bodyPr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Cada tipo de trama tiene tres partes básicas:</a:t>
            </a:r>
          </a:p>
          <a:p>
            <a:pPr lvl="1"/>
            <a:r>
              <a:rPr lang="es-ES" sz="1400" dirty="0">
                <a:solidFill>
                  <a:schemeClr val="bg1"/>
                </a:solidFill>
              </a:rPr>
              <a:t>Encabezado</a:t>
            </a:r>
          </a:p>
          <a:p>
            <a:pPr lvl="1"/>
            <a:r>
              <a:rPr lang="es-ES" sz="1400" dirty="0">
                <a:solidFill>
                  <a:schemeClr val="bg1"/>
                </a:solidFill>
              </a:rPr>
              <a:t>Datos</a:t>
            </a:r>
          </a:p>
          <a:p>
            <a:pPr lvl="1"/>
            <a:r>
              <a:rPr lang="es-ES" sz="1400" dirty="0">
                <a:solidFill>
                  <a:schemeClr val="bg1"/>
                </a:solidFill>
              </a:rPr>
              <a:t>Tráiler</a:t>
            </a:r>
          </a:p>
          <a:p>
            <a:r>
              <a:rPr lang="es-ES" sz="1400" dirty="0">
                <a:solidFill>
                  <a:schemeClr val="bg1"/>
                </a:solidFill>
              </a:rPr>
              <a:t>La estructura de la trama y los campos contenidos en el encabezado y tráiler varían de acuerdo con el protocolo de capa 3.</a:t>
            </a:r>
            <a:endParaRPr lang="es-ES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7425"/>
            <a:ext cx="5784102" cy="38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0748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Trama del enlace de datos</a:t>
            </a:r>
            <a:br>
              <a:rPr sz="1600" dirty="0"/>
            </a:br>
            <a:r>
              <a:rPr lang="es-ES" dirty="0"/>
              <a:t>Campos de trama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8461" y="1157591"/>
            <a:ext cx="3145564" cy="4324261"/>
          </a:xfrm>
        </p:spPr>
        <p:txBody>
          <a:bodyPr wrap="square">
            <a:spAutoFit/>
          </a:bodyPr>
          <a:lstStyle/>
          <a:p>
            <a:r>
              <a:rPr lang="es-ES" sz="1300" b="1" dirty="0">
                <a:solidFill>
                  <a:schemeClr val="bg1"/>
                </a:solidFill>
              </a:rPr>
              <a:t>Indicadores de arranque y detención de trama:</a:t>
            </a:r>
            <a:r>
              <a:rPr lang="es-ES" sz="1300" dirty="0">
                <a:solidFill>
                  <a:schemeClr val="bg1"/>
                </a:solidFill>
              </a:rPr>
              <a:t> identifican los límites de comienzo y finalización de la trama.</a:t>
            </a:r>
          </a:p>
          <a:p>
            <a:r>
              <a:rPr lang="es-ES" sz="1300" b="1" dirty="0">
                <a:solidFill>
                  <a:schemeClr val="bg1"/>
                </a:solidFill>
              </a:rPr>
              <a:t>Direccionamiento:</a:t>
            </a:r>
            <a:r>
              <a:rPr lang="es-ES" sz="1300" dirty="0">
                <a:solidFill>
                  <a:schemeClr val="bg1"/>
                </a:solidFill>
              </a:rPr>
              <a:t> indica los nodos de origen y de destino.</a:t>
            </a:r>
          </a:p>
          <a:p>
            <a:r>
              <a:rPr lang="es-ES" sz="1300" b="1" dirty="0">
                <a:solidFill>
                  <a:schemeClr val="bg1"/>
                </a:solidFill>
              </a:rPr>
              <a:t>Tipo:</a:t>
            </a:r>
            <a:r>
              <a:rPr lang="es-ES" sz="1300" dirty="0">
                <a:solidFill>
                  <a:schemeClr val="bg1"/>
                </a:solidFill>
              </a:rPr>
              <a:t> identifica el protocolo de capa 3 en el campo de datos.</a:t>
            </a:r>
          </a:p>
          <a:p>
            <a:r>
              <a:rPr lang="es-ES" sz="1300" b="1" dirty="0">
                <a:solidFill>
                  <a:schemeClr val="bg1"/>
                </a:solidFill>
              </a:rPr>
              <a:t>Control</a:t>
            </a:r>
            <a:r>
              <a:rPr lang="es-ES" sz="1300" dirty="0">
                <a:solidFill>
                  <a:schemeClr val="bg1"/>
                </a:solidFill>
              </a:rPr>
              <a:t>: identifica los servicios especiales de control de flujo, como </a:t>
            </a:r>
            <a:r>
              <a:rPr lang="es-ES" sz="1300" dirty="0" err="1">
                <a:solidFill>
                  <a:schemeClr val="bg1"/>
                </a:solidFill>
              </a:rPr>
              <a:t>QoS</a:t>
            </a:r>
            <a:r>
              <a:rPr lang="es-ES" sz="1300" dirty="0">
                <a:solidFill>
                  <a:schemeClr val="bg1"/>
                </a:solidFill>
              </a:rPr>
              <a:t>.</a:t>
            </a:r>
          </a:p>
          <a:p>
            <a:r>
              <a:rPr lang="es-ES" sz="1300" b="1" dirty="0">
                <a:solidFill>
                  <a:schemeClr val="bg1"/>
                </a:solidFill>
              </a:rPr>
              <a:t>Datos:</a:t>
            </a:r>
            <a:r>
              <a:rPr lang="es-ES" sz="1300" dirty="0">
                <a:solidFill>
                  <a:schemeClr val="bg1"/>
                </a:solidFill>
              </a:rPr>
              <a:t> incluye el contenido de la trama (es decir, el encabezado del paquete, el encabezado del segmento y los datos).</a:t>
            </a:r>
          </a:p>
          <a:p>
            <a:r>
              <a:rPr lang="es-ES" sz="1400" b="1" dirty="0">
                <a:solidFill>
                  <a:schemeClr val="bg1"/>
                </a:solidFill>
              </a:rPr>
              <a:t>Detección de errores:</a:t>
            </a:r>
            <a:r>
              <a:rPr lang="es-ES" sz="1400" dirty="0">
                <a:solidFill>
                  <a:schemeClr val="bg1"/>
                </a:solidFill>
              </a:rPr>
              <a:t> estos campos de trama se utilizan para la detección de errores y se incluyen después de los datos para formar el tráiler.</a:t>
            </a:r>
            <a:endParaRPr lang="es-ES" altLang="en-US" sz="13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60665"/>
            <a:ext cx="5838460" cy="271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54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Trama del enlace de datos</a:t>
            </a:r>
            <a:br>
              <a:rPr sz="1600" dirty="0"/>
            </a:br>
            <a:r>
              <a:rPr lang="es-ES" dirty="0"/>
              <a:t>Direcciones de capa 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35" y="1656194"/>
            <a:ext cx="7314595" cy="3532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0" y="5188639"/>
            <a:ext cx="717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Cada trama de enlace de datos contiene la dirección de origen de enlace de datos de la tarjeta NIC que envía la trama y la dirección de destino de enlace de datos de la tarjeta NIC que recibe la trama.</a:t>
            </a:r>
          </a:p>
        </p:txBody>
      </p:sp>
    </p:spTree>
    <p:extLst>
      <p:ext uri="{BB962C8B-B14F-4D97-AF65-F5344CB8AC3E}">
        <p14:creationId xmlns:p14="http://schemas.microsoft.com/office/powerpoint/2010/main" val="426021536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Trama del enlace de datos</a:t>
            </a:r>
            <a:br>
              <a:rPr sz="1600" dirty="0"/>
            </a:br>
            <a:r>
              <a:rPr lang="es-ES" dirty="0"/>
              <a:t>Tramas de LAN y de WAN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7179" y="1829109"/>
            <a:ext cx="2851132" cy="3870290"/>
          </a:xfr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El protocolo de capa 2 utilizado para una topología se determina en función de la tecnología.</a:t>
            </a:r>
          </a:p>
          <a:p>
            <a:r>
              <a:rPr lang="es-ES" sz="1600" dirty="0">
                <a:solidFill>
                  <a:schemeClr val="bg1"/>
                </a:solidFill>
              </a:rPr>
              <a:t>Los protocolos de la capa de enlace de datos incluyen: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Ethernet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802.11 inalámbrico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Protocolo punto a punto (PPP)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HDLC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Retransmisión de tramas</a:t>
            </a:r>
            <a:endParaRPr lang="es-ES" altLang="en-US" sz="165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" y="2051050"/>
            <a:ext cx="5484833" cy="355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660650"/>
            <a:ext cx="118213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56" y="3161399"/>
            <a:ext cx="1282699" cy="234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758" y="2956488"/>
            <a:ext cx="1160942" cy="214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3963632"/>
            <a:ext cx="1454177" cy="2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2097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1400" dirty="0"/>
              <a:t>Direcciones MAC de Ethernet</a:t>
            </a:r>
            <a:br>
              <a:rPr lang="es-ES" sz="1800" dirty="0"/>
            </a:br>
            <a:r>
              <a:rPr lang="es-ES" sz="1800" dirty="0"/>
              <a:t>Direcciones MAC: Identidad de Ethernet</a:t>
            </a:r>
            <a:endParaRPr lang="es-ES" altLang="en-US" sz="1800" dirty="0"/>
          </a:p>
        </p:txBody>
      </p:sp>
      <p:sp>
        <p:nvSpPr>
          <p:cNvPr id="5" name="Marcador de contenido 1"/>
          <p:cNvSpPr>
            <a:spLocks noGrp="1"/>
          </p:cNvSpPr>
          <p:nvPr>
            <p:ph idx="1"/>
          </p:nvPr>
        </p:nvSpPr>
        <p:spPr>
          <a:xfrm>
            <a:off x="99677" y="745660"/>
            <a:ext cx="8334110" cy="5540425"/>
          </a:xfrm>
        </p:spPr>
        <p:txBody>
          <a:bodyPr>
            <a:normAutofit lnSpcReduction="10000"/>
          </a:bodyPr>
          <a:lstStyle/>
          <a:p>
            <a:r>
              <a:rPr lang="es-CL" dirty="0">
                <a:solidFill>
                  <a:schemeClr val="bg1"/>
                </a:solidFill>
              </a:rPr>
              <a:t>Taller Dirección MAC</a:t>
            </a:r>
          </a:p>
          <a:p>
            <a:pPr lvl="1"/>
            <a:r>
              <a:rPr lang="es-CL" dirty="0">
                <a:solidFill>
                  <a:schemeClr val="bg1"/>
                </a:solidFill>
              </a:rPr>
              <a:t>Genere un informe usando un procesador de textos, en el cual explique y detalle técnicamente qué es una dirección MAC (qué es; para qué se utilizan; cuáles son las características principales, etc.).</a:t>
            </a:r>
          </a:p>
          <a:p>
            <a:pPr lvl="1"/>
            <a:r>
              <a:rPr lang="es-CL" dirty="0">
                <a:solidFill>
                  <a:schemeClr val="bg1"/>
                </a:solidFill>
              </a:rPr>
              <a:t>Debe incluir una explicación y análisis de los siguientes puntos:</a:t>
            </a:r>
          </a:p>
          <a:p>
            <a:pPr lvl="2"/>
            <a:r>
              <a:rPr lang="es-ES" dirty="0">
                <a:solidFill>
                  <a:schemeClr val="bg1"/>
                </a:solidFill>
              </a:rPr>
              <a:t>Dirección MAC unidifusión</a:t>
            </a:r>
          </a:p>
          <a:p>
            <a:pPr lvl="2"/>
            <a:r>
              <a:rPr lang="es-ES" dirty="0">
                <a:solidFill>
                  <a:schemeClr val="bg1"/>
                </a:solidFill>
              </a:rPr>
              <a:t>Dirección MAC de difusión</a:t>
            </a:r>
          </a:p>
          <a:p>
            <a:pPr lvl="2"/>
            <a:r>
              <a:rPr lang="es-ES" dirty="0">
                <a:solidFill>
                  <a:schemeClr val="bg1"/>
                </a:solidFill>
              </a:rPr>
              <a:t>Dirección MAC de multidifusión</a:t>
            </a:r>
            <a:endParaRPr lang="es-CL" dirty="0">
              <a:solidFill>
                <a:schemeClr val="bg1"/>
              </a:solidFill>
            </a:endParaRPr>
          </a:p>
          <a:p>
            <a:pPr lvl="1"/>
            <a:r>
              <a:rPr lang="es-CL" dirty="0">
                <a:solidFill>
                  <a:schemeClr val="bg1"/>
                </a:solidFill>
              </a:rPr>
              <a:t>Defina un procedimiento para identificar a cual fabricante corresponde una determinada MAC.</a:t>
            </a:r>
          </a:p>
          <a:p>
            <a:pPr lvl="1"/>
            <a:r>
              <a:rPr lang="es-CL" dirty="0">
                <a:solidFill>
                  <a:schemeClr val="bg1"/>
                </a:solidFill>
              </a:rPr>
              <a:t>El informe final debe ser enviado el día lunes 25 de abril de 2022 antes de las 21:00 horas (hora de Gmail).</a:t>
            </a:r>
          </a:p>
        </p:txBody>
      </p:sp>
    </p:spTree>
    <p:extLst>
      <p:ext uri="{BB962C8B-B14F-4D97-AF65-F5344CB8AC3E}">
        <p14:creationId xmlns:p14="http://schemas.microsoft.com/office/powerpoint/2010/main" val="2257300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por capas</a:t>
            </a:r>
            <a:endParaRPr lang="en-US" dirty="0"/>
          </a:p>
        </p:txBody>
      </p:sp>
      <p:sp>
        <p:nvSpPr>
          <p:cNvPr id="4" name="Rectángulo redondeado 3"/>
          <p:cNvSpPr/>
          <p:nvPr/>
        </p:nvSpPr>
        <p:spPr>
          <a:xfrm>
            <a:off x="2153413" y="1874520"/>
            <a:ext cx="4837176" cy="118872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/>
              <a:t>CAPA DE ENLACE</a:t>
            </a:r>
            <a:endParaRPr lang="en-US" sz="48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07" y="3587380"/>
            <a:ext cx="3359187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398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Propósito de la capa de enlace de datos</a:t>
            </a:r>
            <a:br>
              <a:rPr sz="1600" dirty="0"/>
            </a:br>
            <a:r>
              <a:rPr lang="es-ES" dirty="0"/>
              <a:t>Capa de enlace de datos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6" y="1065259"/>
            <a:ext cx="3357008" cy="26852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774" y="3284738"/>
            <a:ext cx="4812246" cy="2560167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1328289" y="4103156"/>
            <a:ext cx="1745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Direcciones de enlace de datos de Capa 2</a:t>
            </a:r>
          </a:p>
        </p:txBody>
      </p:sp>
    </p:spTree>
    <p:extLst>
      <p:ext uri="{BB962C8B-B14F-4D97-AF65-F5344CB8AC3E}">
        <p14:creationId xmlns:p14="http://schemas.microsoft.com/office/powerpoint/2010/main" val="2506556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Propósito de la capa de enlace de datos</a:t>
            </a:r>
            <a:br>
              <a:rPr sz="1600" dirty="0"/>
            </a:br>
            <a:r>
              <a:rPr lang="es-ES" dirty="0"/>
              <a:t>Subcapas de enlace de datos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0571" y="997463"/>
            <a:ext cx="4220763" cy="4301177"/>
          </a:xfrm>
        </p:spPr>
        <p:txBody>
          <a:bodyPr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La capa de enlace de datos se divide en dos subcapas:</a:t>
            </a:r>
          </a:p>
          <a:p>
            <a:pPr lvl="1"/>
            <a:r>
              <a:rPr lang="es-ES" sz="1200" b="1" dirty="0">
                <a:solidFill>
                  <a:schemeClr val="bg1"/>
                </a:solidFill>
              </a:rPr>
              <a:t>Control de enlace lógico (LLC)</a:t>
            </a:r>
            <a:endParaRPr lang="es-ES" sz="1200" dirty="0">
              <a:solidFill>
                <a:schemeClr val="bg1"/>
              </a:solidFill>
            </a:endParaRPr>
          </a:p>
          <a:p>
            <a:pPr lvl="2"/>
            <a:r>
              <a:rPr lang="es-ES" sz="1100" dirty="0">
                <a:solidFill>
                  <a:schemeClr val="bg1"/>
                </a:solidFill>
              </a:rPr>
              <a:t>Se comunica con la capa de red. </a:t>
            </a:r>
          </a:p>
          <a:p>
            <a:pPr lvl="2"/>
            <a:r>
              <a:rPr lang="es-ES" sz="1100" dirty="0">
                <a:solidFill>
                  <a:schemeClr val="bg1"/>
                </a:solidFill>
              </a:rPr>
              <a:t>Identifica qué protocolo de capa de red se utiliza para el marco. </a:t>
            </a:r>
          </a:p>
          <a:p>
            <a:pPr lvl="2"/>
            <a:r>
              <a:rPr lang="es-ES" sz="1100" dirty="0">
                <a:solidFill>
                  <a:schemeClr val="bg1"/>
                </a:solidFill>
              </a:rPr>
              <a:t>Permite que varios protocolos de capa 3, como IPv4 e IPv6, utilicen la misma interfaz y los mismos medios de red.</a:t>
            </a:r>
          </a:p>
          <a:p>
            <a:pPr lvl="1"/>
            <a:r>
              <a:rPr lang="es-ES" sz="1200" b="1" dirty="0">
                <a:solidFill>
                  <a:schemeClr val="bg1"/>
                </a:solidFill>
              </a:rPr>
              <a:t>Control de acceso a medios (MAC)</a:t>
            </a:r>
            <a:endParaRPr lang="es-ES" sz="1200" dirty="0">
              <a:solidFill>
                <a:schemeClr val="bg1"/>
              </a:solidFill>
            </a:endParaRPr>
          </a:p>
          <a:p>
            <a:pPr lvl="2"/>
            <a:r>
              <a:rPr lang="es-ES" sz="1100" dirty="0">
                <a:solidFill>
                  <a:schemeClr val="bg1"/>
                </a:solidFill>
              </a:rPr>
              <a:t>Define los procesos de acceso al medio que realiza el hardware. </a:t>
            </a:r>
          </a:p>
          <a:p>
            <a:pPr lvl="2"/>
            <a:r>
              <a:rPr lang="es-ES" sz="1100" dirty="0">
                <a:solidFill>
                  <a:schemeClr val="bg1"/>
                </a:solidFill>
              </a:rPr>
              <a:t>Proporciona direccionamiento de la capa de enlace de datos y acceso a varias tecnologías de red.</a:t>
            </a:r>
          </a:p>
          <a:p>
            <a:pPr lvl="2"/>
            <a:r>
              <a:rPr lang="es-ES" sz="1100" dirty="0">
                <a:solidFill>
                  <a:schemeClr val="bg1"/>
                </a:solidFill>
              </a:rPr>
              <a:t>Se comunica con Ethernet para enviar y recibir marcos a través de cables de cobre o fibra óptica. </a:t>
            </a:r>
          </a:p>
          <a:p>
            <a:pPr lvl="2"/>
            <a:r>
              <a:rPr lang="es-ES" sz="1100" dirty="0">
                <a:solidFill>
                  <a:schemeClr val="bg1"/>
                </a:solidFill>
              </a:rPr>
              <a:t>Se comunica con tecnologías inalámbricas como Bluetooth y </a:t>
            </a:r>
            <a:r>
              <a:rPr lang="es-ES" sz="1100" dirty="0" err="1">
                <a:solidFill>
                  <a:schemeClr val="bg1"/>
                </a:solidFill>
              </a:rPr>
              <a:t>Wi</a:t>
            </a:r>
            <a:r>
              <a:rPr lang="es-ES" sz="1100" dirty="0">
                <a:solidFill>
                  <a:schemeClr val="bg1"/>
                </a:solidFill>
              </a:rPr>
              <a:t>-Fi</a:t>
            </a:r>
            <a:r>
              <a:rPr lang="es-ES" dirty="0">
                <a:solidFill>
                  <a:schemeClr val="bg1"/>
                </a:solidFill>
              </a:rPr>
              <a:t>.</a:t>
            </a:r>
            <a:endParaRPr lang="es-ES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5" y="1575770"/>
            <a:ext cx="4464876" cy="28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32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Propósito de la capa de enlace de datos</a:t>
            </a:r>
            <a:br>
              <a:rPr sz="1600" dirty="0"/>
            </a:br>
            <a:r>
              <a:rPr lang="es-ES" dirty="0"/>
              <a:t>Control de acceso al medio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3353" y="1847413"/>
            <a:ext cx="3110949" cy="2616101"/>
          </a:xfrm>
        </p:spPr>
        <p:txBody>
          <a:bodyPr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A medida que los paquetes se transfieren del host de origen al host de destino, deben atravesar diferentes redes físicas.</a:t>
            </a:r>
          </a:p>
          <a:p>
            <a:r>
              <a:rPr lang="es-ES" sz="1400" dirty="0">
                <a:solidFill>
                  <a:schemeClr val="bg1"/>
                </a:solidFill>
              </a:rPr>
              <a:t>Las redes físicas pueden constar de diferentes tipos de medios físicos, como cables de cobre, fibra óptica y tecnología inalámbrica compuesta por señales electromagnéticas, frecuencias de radio y microondas, y enlaces satelitales.</a:t>
            </a:r>
            <a:endParaRPr lang="es-ES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3418" y="1565842"/>
            <a:ext cx="5249935" cy="289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372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Propósito de la capa de enlace de datos</a:t>
            </a:r>
            <a:br>
              <a:rPr sz="1600" dirty="0"/>
            </a:br>
            <a:r>
              <a:rPr lang="es-ES" dirty="0"/>
              <a:t>Provisión de acceso a los medios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35025"/>
            <a:ext cx="4500992" cy="2579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640" y="1831617"/>
            <a:ext cx="4409216" cy="2538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0497" y="4653351"/>
            <a:ext cx="4598359" cy="130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200" dirty="0">
                <a:solidFill>
                  <a:schemeClr val="bg1"/>
                </a:solidFill>
              </a:rPr>
              <a:t>En cada salto a lo largo de la ruta, los routers realizan lo siguiente: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s-ES" sz="1100" dirty="0">
                <a:solidFill>
                  <a:schemeClr val="bg1"/>
                </a:solidFill>
              </a:rPr>
              <a:t>Aceptan una trama proveniente de un medio.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s-ES" sz="1100" dirty="0">
                <a:solidFill>
                  <a:schemeClr val="bg1"/>
                </a:solidFill>
              </a:rPr>
              <a:t>Desencapsulan la trama.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s-ES" sz="1100" dirty="0">
                <a:solidFill>
                  <a:schemeClr val="bg1"/>
                </a:solidFill>
              </a:rPr>
              <a:t>Vuelven a encapsular el paquete en una trama nueva.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s-ES" sz="1100" dirty="0">
                <a:solidFill>
                  <a:schemeClr val="bg1"/>
                </a:solidFill>
              </a:rPr>
              <a:t>Reenvían la nueva trama adecuada al medio de ese segmento.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988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Topologías</a:t>
            </a:r>
            <a:br>
              <a:rPr sz="1600" dirty="0"/>
            </a:br>
            <a:r>
              <a:rPr lang="es-ES" dirty="0"/>
              <a:t>Control de acceso a los medios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68078" y="1568018"/>
            <a:ext cx="2937235" cy="4493538"/>
          </a:xfrm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El control de acceso a los medios es el equivalente a las reglas de tráfico que regulan la entrada de vehículos a una autopista.</a:t>
            </a:r>
          </a:p>
          <a:p>
            <a:r>
              <a:rPr lang="es-ES" sz="1400" dirty="0">
                <a:solidFill>
                  <a:schemeClr val="bg1"/>
                </a:solidFill>
              </a:rPr>
              <a:t>La ausencia de un control de acceso a los medios sería el equivalente a vehículos que ignoran el resto del tráfico e ingresan al camino sin tener en cuenta a los otros vehículos.</a:t>
            </a:r>
          </a:p>
          <a:p>
            <a:r>
              <a:rPr lang="es-ES" sz="1400" dirty="0">
                <a:solidFill>
                  <a:schemeClr val="bg1"/>
                </a:solidFill>
              </a:rPr>
              <a:t>Sin embargo, no todos los caminos y entradas son iguales. El tráfico puede ingresar a un camino confluyendo, esperando su turno en una señal de parada o respetando el semáforo. Un conductor sigue un conjunto de reglas diferente para cada tipo de entrada.</a:t>
            </a:r>
            <a:endParaRPr lang="es-ES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1983116"/>
            <a:ext cx="5168077" cy="2815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100" y="4892537"/>
            <a:ext cx="3860644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Uso compartido de medios</a:t>
            </a:r>
          </a:p>
        </p:txBody>
      </p:sp>
    </p:spTree>
    <p:extLst>
      <p:ext uri="{BB962C8B-B14F-4D97-AF65-F5344CB8AC3E}">
        <p14:creationId xmlns:p14="http://schemas.microsoft.com/office/powerpoint/2010/main" val="1289942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Topologías de redes LAN</a:t>
            </a:r>
            <a:br>
              <a:rPr sz="1600" dirty="0"/>
            </a:br>
            <a:r>
              <a:rPr lang="es-ES" dirty="0" err="1"/>
              <a:t>Semidúplex</a:t>
            </a:r>
            <a:r>
              <a:rPr lang="es-ES" dirty="0"/>
              <a:t> y dúplex completo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4454" y="3209476"/>
            <a:ext cx="3907818" cy="1069524"/>
          </a:xfrm>
        </p:spPr>
        <p:txBody>
          <a:bodyPr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Comunicación dúplex medio (</a:t>
            </a:r>
            <a:r>
              <a:rPr lang="es-ES" sz="1400" b="1" dirty="0" err="1">
                <a:solidFill>
                  <a:schemeClr val="bg1"/>
                </a:solidFill>
              </a:rPr>
              <a:t>Half</a:t>
            </a:r>
            <a:r>
              <a:rPr lang="es-ES" sz="1400" b="1" dirty="0">
                <a:solidFill>
                  <a:schemeClr val="bg1"/>
                </a:solidFill>
              </a:rPr>
              <a:t> </a:t>
            </a:r>
            <a:r>
              <a:rPr lang="es-ES" sz="1400" b="1" dirty="0" err="1">
                <a:solidFill>
                  <a:schemeClr val="bg1"/>
                </a:solidFill>
              </a:rPr>
              <a:t>Duplex</a:t>
            </a:r>
            <a:r>
              <a:rPr lang="es-ES" sz="1400" b="1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s-ES" sz="1400" dirty="0">
                <a:solidFill>
                  <a:schemeClr val="bg1"/>
                </a:solidFill>
              </a:rPr>
              <a:t>Los dos dispositivos pueden transmitir y recibir en los medios pero no pueden hacerlo simultáneamente.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8" y="2221792"/>
            <a:ext cx="4262832" cy="14330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54" y="3744238"/>
            <a:ext cx="4279900" cy="151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30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Topologías de redes LAN</a:t>
            </a:r>
            <a:br>
              <a:rPr sz="1600" dirty="0"/>
            </a:br>
            <a:r>
              <a:rPr lang="es-ES" dirty="0" err="1"/>
              <a:t>Semidúplex</a:t>
            </a:r>
            <a:r>
              <a:rPr lang="es-ES" dirty="0"/>
              <a:t> y dúplex completo (continuación)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87900" y="1949451"/>
            <a:ext cx="3415067" cy="3593291"/>
          </a:xfr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Comunicación dúplex completo</a:t>
            </a:r>
          </a:p>
          <a:p>
            <a:pPr lvl="1"/>
            <a:r>
              <a:rPr lang="es-ES" sz="1400" dirty="0">
                <a:solidFill>
                  <a:schemeClr val="bg1"/>
                </a:solidFill>
              </a:rPr>
              <a:t>Los dos dispositivos pueden transmitir y recibir en los medios al mismo tiempo.</a:t>
            </a:r>
          </a:p>
          <a:p>
            <a:pPr lvl="1"/>
            <a:r>
              <a:rPr lang="es-ES" sz="1400" dirty="0">
                <a:solidFill>
                  <a:schemeClr val="bg1"/>
                </a:solidFill>
              </a:rPr>
              <a:t>La capa de enlace de datos supone que los medios están disponibles para transmitir para ambos nodos en cualquier momento.</a:t>
            </a:r>
          </a:p>
          <a:p>
            <a:pPr lvl="1"/>
            <a:r>
              <a:rPr lang="es-ES" sz="1400" dirty="0">
                <a:solidFill>
                  <a:schemeClr val="bg1"/>
                </a:solidFill>
              </a:rPr>
              <a:t>Los switches Ethernet operan en el modo de dúplex completo de forma predeterminada, pero pueden funcionar en half-duplex si se conectan a un dispositivo como un dispositivo externo.</a:t>
            </a:r>
            <a:endParaRPr lang="es-ES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" y="2420109"/>
            <a:ext cx="4381425" cy="16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44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 bldLvl="2"/>
    </p:bldLst>
  </p:timing>
</p:sld>
</file>

<file path=ppt/theme/theme1.xml><?xml version="1.0" encoding="utf-8"?>
<a:theme xmlns:a="http://schemas.openxmlformats.org/drawingml/2006/main" name="azul-4-3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azul-4-3</Template>
  <TotalTime>1784</TotalTime>
  <Words>1620</Words>
  <Application>Microsoft Office PowerPoint</Application>
  <PresentationFormat>Presentación en pantalla (4:3)</PresentationFormat>
  <Paragraphs>161</Paragraphs>
  <Slides>18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Aachen-Bold</vt:lpstr>
      <vt:lpstr>Arial</vt:lpstr>
      <vt:lpstr>Calibri</vt:lpstr>
      <vt:lpstr>Calibri Light</vt:lpstr>
      <vt:lpstr>Wingdings</vt:lpstr>
      <vt:lpstr>azul-4-3</vt:lpstr>
      <vt:lpstr>Comunicación de Datos y Redes</vt:lpstr>
      <vt:lpstr>Modelo por capas</vt:lpstr>
      <vt:lpstr>Propósito de la capa de enlace de datos Capa de enlace de datos</vt:lpstr>
      <vt:lpstr>Propósito de la capa de enlace de datos Subcapas de enlace de datos</vt:lpstr>
      <vt:lpstr>Propósito de la capa de enlace de datos Control de acceso al medio</vt:lpstr>
      <vt:lpstr>Propósito de la capa de enlace de datos Provisión de acceso a los medios</vt:lpstr>
      <vt:lpstr>Topologías Control de acceso a los medios</vt:lpstr>
      <vt:lpstr>Topologías de redes LAN Semidúplex y dúplex completo</vt:lpstr>
      <vt:lpstr>Topologías de redes LAN Semidúplex y dúplex completo (continuación)</vt:lpstr>
      <vt:lpstr>Topologías de redes LAN Métodos de control de acceso a medios</vt:lpstr>
      <vt:lpstr>Topologías de redes LAN Métodos de control de acceso a medios (continuación)</vt:lpstr>
      <vt:lpstr>Topologías de redes LAN Acceso basado en la contención: CSMA/CD</vt:lpstr>
      <vt:lpstr>Topologías de redes LAN Acceso basado en la contención: CSMA/CA</vt:lpstr>
      <vt:lpstr>Trama del enlace de datos La trama</vt:lpstr>
      <vt:lpstr>Trama del enlace de datos Campos de trama</vt:lpstr>
      <vt:lpstr>Trama del enlace de datos Direcciones de capa 2</vt:lpstr>
      <vt:lpstr>Trama del enlace de datos Tramas de LAN y de WAN</vt:lpstr>
      <vt:lpstr>Direcciones MAC de Ethernet Direcciones MAC: Identidad de Ethernet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soporte</dc:creator>
  <cp:lastModifiedBy>Laptop</cp:lastModifiedBy>
  <cp:revision>45</cp:revision>
  <dcterms:created xsi:type="dcterms:W3CDTF">2019-01-07T13:36:58Z</dcterms:created>
  <dcterms:modified xsi:type="dcterms:W3CDTF">2022-04-19T11:20:12Z</dcterms:modified>
</cp:coreProperties>
</file>